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81" r:id="rId3"/>
    <p:sldId id="279" r:id="rId4"/>
    <p:sldId id="282" r:id="rId5"/>
    <p:sldId id="257" r:id="rId6"/>
    <p:sldId id="266" r:id="rId7"/>
    <p:sldId id="275" r:id="rId8"/>
    <p:sldId id="274" r:id="rId9"/>
    <p:sldId id="262" r:id="rId10"/>
    <p:sldId id="272" r:id="rId11"/>
    <p:sldId id="265" r:id="rId12"/>
    <p:sldId id="273" r:id="rId13"/>
    <p:sldId id="276" r:id="rId14"/>
    <p:sldId id="260" r:id="rId15"/>
    <p:sldId id="261" r:id="rId16"/>
    <p:sldId id="263" r:id="rId17"/>
    <p:sldId id="269" r:id="rId18"/>
    <p:sldId id="271" r:id="rId19"/>
    <p:sldId id="277" r:id="rId20"/>
    <p:sldId id="283" r:id="rId21"/>
    <p:sldId id="284" r:id="rId22"/>
    <p:sldId id="264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СП</c:v>
                </c:pt>
              </c:strCache>
            </c:strRef>
          </c:tx>
          <c:invertIfNegative val="0"/>
          <c:dLbls>
            <c:spPr>
              <a:solidFill>
                <a:srgbClr val="FFFF00"/>
              </a:solidFill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106105.9</c:v>
                </c:pt>
                <c:pt idx="1">
                  <c:v>116015.2</c:v>
                </c:pt>
                <c:pt idx="2">
                  <c:v>129830.9</c:v>
                </c:pt>
                <c:pt idx="3">
                  <c:v>142402.6</c:v>
                </c:pt>
                <c:pt idx="4">
                  <c:v>153289.29999999999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СЗП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spPr>
              <a:solidFill>
                <a:srgbClr val="FFFF00"/>
              </a:solidFill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59442</c:v>
                </c:pt>
                <c:pt idx="1">
                  <c:v>69184.7</c:v>
                </c:pt>
                <c:pt idx="2">
                  <c:v>76974.7</c:v>
                </c:pt>
                <c:pt idx="3">
                  <c:v>89375.8</c:v>
                </c:pt>
                <c:pt idx="4">
                  <c:v>89691.1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8581248"/>
        <c:axId val="159206208"/>
      </c:barChart>
      <c:catAx>
        <c:axId val="158581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9206208"/>
        <c:crosses val="autoZero"/>
        <c:auto val="1"/>
        <c:lblAlgn val="ctr"/>
        <c:lblOffset val="100"/>
        <c:noMultiLvlLbl val="0"/>
      </c:catAx>
      <c:valAx>
        <c:axId val="159206208"/>
        <c:scaling>
          <c:orientation val="minMax"/>
        </c:scaling>
        <c:delete val="1"/>
        <c:axPos val="l"/>
        <c:majorGridlines/>
        <c:numFmt formatCode="#,##0.0" sourceLinked="1"/>
        <c:majorTickMark val="out"/>
        <c:minorTickMark val="none"/>
        <c:tickLblPos val="nextTo"/>
        <c:crossAx val="15858124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11F8C-B665-464A-B316-2B23A1FEDCFF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82BAFE-5689-4B9E-B111-91FB62856F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61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Сумма на исследования в 2025 году увеличилась по сравнению с 2024 годом на 189,9 млн.руб. или на 14,2%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D0205-55B0-4B4E-A7E9-BD7196D7576B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545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 сравнению с 2023г. средний тариф на 2024г. по СП увеличен 7,6%, по СЗП на 0,4%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D0205-55B0-4B4E-A7E9-BD7196D7576B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4930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D99A8-8E6D-493B-B5F9-9175AACBA83C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B96D-7EFE-4CCA-B051-4D4391A15C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D99A8-8E6D-493B-B5F9-9175AACBA83C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B96D-7EFE-4CCA-B051-4D4391A15C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D99A8-8E6D-493B-B5F9-9175AACBA83C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B96D-7EFE-4CCA-B051-4D4391A15CFF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D99A8-8E6D-493B-B5F9-9175AACBA83C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B96D-7EFE-4CCA-B051-4D4391A15CF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D99A8-8E6D-493B-B5F9-9175AACBA83C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B96D-7EFE-4CCA-B051-4D4391A15C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D99A8-8E6D-493B-B5F9-9175AACBA83C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B96D-7EFE-4CCA-B051-4D4391A15CF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D99A8-8E6D-493B-B5F9-9175AACBA83C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B96D-7EFE-4CCA-B051-4D4391A15C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D99A8-8E6D-493B-B5F9-9175AACBA83C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B96D-7EFE-4CCA-B051-4D4391A15C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D99A8-8E6D-493B-B5F9-9175AACBA83C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B96D-7EFE-4CCA-B051-4D4391A15C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D99A8-8E6D-493B-B5F9-9175AACBA83C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B96D-7EFE-4CCA-B051-4D4391A15CFF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D99A8-8E6D-493B-B5F9-9175AACBA83C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6B96D-7EFE-4CCA-B051-4D4391A15CF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C5D99A8-8E6D-493B-B5F9-9175AACBA83C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B46B96D-7EFE-4CCA-B051-4D4391A15CF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Тарифная политика в 2025 году</a:t>
            </a:r>
            <a:endParaRPr lang="ru-RU" sz="3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24128" y="4005064"/>
            <a:ext cx="2736304" cy="1752600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Начальник ОЦиТ</a:t>
            </a:r>
          </a:p>
          <a:p>
            <a:pPr algn="r"/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ТФОМС РС(Я)</a:t>
            </a:r>
          </a:p>
          <a:p>
            <a:pPr algn="r"/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Тихонова В.И.</a:t>
            </a:r>
          </a:p>
          <a:p>
            <a:endParaRPr lang="ru-RU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23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Финансовое обеспечение ФАП/ФП в 2025 году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2" y="0"/>
            <a:ext cx="1124744" cy="1124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8576487"/>
              </p:ext>
            </p:extLst>
          </p:nvPr>
        </p:nvGraphicFramePr>
        <p:xfrm>
          <a:off x="595264" y="2204864"/>
          <a:ext cx="7865169" cy="3531177"/>
        </p:xfrm>
        <a:graphic>
          <a:graphicData uri="http://schemas.openxmlformats.org/drawingml/2006/table">
            <a:tbl>
              <a:tblPr/>
              <a:tblGrid>
                <a:gridCol w="282067"/>
                <a:gridCol w="2542541"/>
                <a:gridCol w="936104"/>
                <a:gridCol w="797711"/>
                <a:gridCol w="1506545"/>
                <a:gridCol w="504056"/>
                <a:gridCol w="510384"/>
                <a:gridCol w="785761"/>
              </a:tblGrid>
              <a:tr h="30243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7124" marR="7124" marT="7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ФП, ФАП</a:t>
                      </a:r>
                    </a:p>
                  </a:txBody>
                  <a:tcPr marL="7124" marR="7124" marT="7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Численность обслуживаемого населения, человек</a:t>
                      </a:r>
                    </a:p>
                  </a:txBody>
                  <a:tcPr marL="7124" marR="7124" marT="7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Норматив РФ, руб.</a:t>
                      </a:r>
                    </a:p>
                  </a:txBody>
                  <a:tcPr marL="7124" marR="7124" marT="7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Коэффициент специфики оказания медицинской помощи, применяемый к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базовому нормативу финансовых затрат на финансовое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структурных подразделений медицинской организации</a:t>
                      </a:r>
                    </a:p>
                  </a:txBody>
                  <a:tcPr marL="7124" marR="7124" marT="7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КД</a:t>
                      </a:r>
                    </a:p>
                  </a:txBody>
                  <a:tcPr marL="7124" marR="7124" marT="7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КД доступности</a:t>
                      </a:r>
                    </a:p>
                  </a:txBody>
                  <a:tcPr marL="7124" marR="7124" marT="7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Размер финансового обеспечения на год, тыс.руб.</a:t>
                      </a:r>
                    </a:p>
                  </a:txBody>
                  <a:tcPr marL="7124" marR="7124" marT="7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7124" marR="7124" marT="7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Фельдшерско-акушерский пункт с.Деску</a:t>
                      </a:r>
                    </a:p>
                  </a:txBody>
                  <a:tcPr marL="7124" marR="7124" marT="7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</a:t>
                      </a:r>
                    </a:p>
                  </a:txBody>
                  <a:tcPr marL="7124" marR="7124" marT="7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1 298,60</a:t>
                      </a:r>
                    </a:p>
                  </a:txBody>
                  <a:tcPr marL="7124" marR="7124" marT="7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1,00008</a:t>
                      </a:r>
                    </a:p>
                  </a:txBody>
                  <a:tcPr marL="7124" marR="7124" marT="7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3,5211</a:t>
                      </a:r>
                    </a:p>
                  </a:txBody>
                  <a:tcPr marL="7124" marR="7124" marT="7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1,0500</a:t>
                      </a:r>
                    </a:p>
                  </a:txBody>
                  <a:tcPr marL="7124" marR="7124" marT="7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4 801,5</a:t>
                      </a:r>
                    </a:p>
                  </a:txBody>
                  <a:tcPr marL="7124" marR="7124" marT="7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344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b="1" dirty="0">
                <a:latin typeface="Times New Roman" pitchFamily="18" charset="0"/>
                <a:cs typeface="Times New Roman" pitchFamily="18" charset="0"/>
              </a:rPr>
            </a:b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011801"/>
              </p:ext>
            </p:extLst>
          </p:nvPr>
        </p:nvGraphicFramePr>
        <p:xfrm>
          <a:off x="251520" y="0"/>
          <a:ext cx="8712969" cy="3191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3203768"/>
                <a:gridCol w="1071266"/>
                <a:gridCol w="928431"/>
                <a:gridCol w="1214103"/>
                <a:gridCol w="1071265"/>
              </a:tblGrid>
              <a:tr h="503638">
                <a:tc rowSpan="9">
                  <a:txBody>
                    <a:bodyPr/>
                    <a:lstStyle/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- 2024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Объемы мед помощи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Норматив РФ 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(руб.)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Ст-ть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ед. объема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мед помощи РС(Я) (руб.)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Стоимость ТП (тыс.руб.)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3839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Компьютерная томография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74 588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2 923,7</a:t>
                      </a:r>
                      <a:endParaRPr lang="ru-RU" sz="11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6 638,18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495 130,60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383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МРТ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29 518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3 992,2</a:t>
                      </a:r>
                      <a:endParaRPr lang="ru-RU" sz="11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8 250,48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243 535,20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383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УЗИ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сердечно-сосудистой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системы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89 421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590,4</a:t>
                      </a:r>
                      <a:endParaRPr lang="ru-RU" sz="11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2 102,40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187 998,90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0192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Эндоскопическое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диагностическое исследование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43 703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082,6</a:t>
                      </a:r>
                      <a:endParaRPr lang="ru-RU" sz="11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2 570,12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112 322,50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2053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Молекулярное-генетическое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исследование с целью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выявления онкологических заболеваний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1 889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9 091,4</a:t>
                      </a:r>
                      <a:endParaRPr lang="ru-RU" sz="11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18 080,84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34 161,90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3914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Паталогоанатом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иссл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. биопсийного (операционного)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материала 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с целью диагностики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онко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заболеваний и подбора противоопухолевой </a:t>
                      </a:r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лек.терапии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14 316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2 242,1</a:t>
                      </a:r>
                      <a:endParaRPr lang="ru-RU" sz="11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7 983,81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114 299,40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637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Тестирование на выявление новой коронавирусной инфекции (</a:t>
                      </a:r>
                      <a:r>
                        <a:rPr lang="en-US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COVID-19)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96 855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434,0</a:t>
                      </a:r>
                      <a:endParaRPr lang="ru-RU" sz="11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1 545,47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149 687,10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3839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1 337 135,6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922117"/>
              </p:ext>
            </p:extLst>
          </p:nvPr>
        </p:nvGraphicFramePr>
        <p:xfrm>
          <a:off x="251521" y="3284984"/>
          <a:ext cx="8712967" cy="3491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5"/>
                <a:gridCol w="3203768"/>
                <a:gridCol w="1071265"/>
                <a:gridCol w="928431"/>
                <a:gridCol w="1214104"/>
                <a:gridCol w="1071264"/>
              </a:tblGrid>
              <a:tr h="569352">
                <a:tc rowSpan="10">
                  <a:txBody>
                    <a:bodyPr/>
                    <a:lstStyle/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- 2025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10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1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Объемы мед помощи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Норматив РФ 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(руб.)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Ст-ть</a:t>
                      </a:r>
                      <a:r>
                        <a:rPr lang="ru-RU" sz="11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ед. объема мед помощи (руб.)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Стоимость ТП (тыс.руб.)</a:t>
                      </a:r>
                    </a:p>
                  </a:txBody>
                  <a:tcPr/>
                </a:tc>
              </a:tr>
              <a:tr h="248179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Компьютерная томография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67 513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3 438,9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8 926,03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602 623,1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817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1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МРТ</a:t>
                      </a:r>
                      <a:endParaRPr lang="ru-RU" sz="11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26 632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lang="ru-RU" sz="11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695,5</a:t>
                      </a:r>
                      <a:endParaRPr lang="ru-RU" sz="11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11 043,6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294 120,1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817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1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УЗИ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1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сердечно-сосудистой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системы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114 228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2 958,98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337 998,4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817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Эндоскопическое диагностическое исследование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41 920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1 273,3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2 238,49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93 837,5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0876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1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Молекулярное-генет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исследование с целью выявления онкологических заболеваний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10 693,2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23 588,5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37 741,6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255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Паталогоанатом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иссл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. биопсийного (операционного)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материала 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с целью диагностики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онко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заболеваний и подбора противоопухолевой </a:t>
                      </a:r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лек.терапии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10 864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2 637,1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12 650,01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137 429,7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956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ПЭТ-КТ при онкологических заболеваниях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35 414,4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51 253,0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20 501,2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64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ОФЭКТ/КТ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4 859,6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033,0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2 813,2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8179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Итого: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1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1 527 064,8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2" y="0"/>
            <a:ext cx="1124744" cy="1124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415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2591827"/>
              </p:ext>
            </p:extLst>
          </p:nvPr>
        </p:nvGraphicFramePr>
        <p:xfrm>
          <a:off x="539553" y="1294111"/>
          <a:ext cx="8352927" cy="5407283"/>
        </p:xfrm>
        <a:graphic>
          <a:graphicData uri="http://schemas.openxmlformats.org/drawingml/2006/table">
            <a:tbl>
              <a:tblPr/>
              <a:tblGrid>
                <a:gridCol w="2538692"/>
                <a:gridCol w="863775"/>
                <a:gridCol w="965943"/>
                <a:gridCol w="854487"/>
                <a:gridCol w="864828"/>
                <a:gridCol w="649102"/>
                <a:gridCol w="679996"/>
                <a:gridCol w="504056"/>
                <a:gridCol w="432048"/>
              </a:tblGrid>
              <a:tr h="3756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ИССЛЕД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Средний тариф с КД за 2024 год, руб.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Средний тариф с КД на 2025 год, руб.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Откл, руб.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80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Компьютерная томография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контраст.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 контраст.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контраст.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 контраст.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580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Головного мозга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12 128,91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5 645,22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15 549,18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7 237,12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3 420,27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1 591,91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28%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28%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580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Магнитно - резонансная томография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контраст.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 контраст.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контраст.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 контраст.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580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Сердечно-сосудистая система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15 332,10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7 172,89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19 655,66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9 195,61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4 323,56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2 022,73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28%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28%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943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Эндоскопические диагностические исследования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 биопсии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биопсией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 биопсии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биопсией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2075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ФГДС: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580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седацией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5 600,85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5 973,58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7 180,27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7 658,09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1 579,43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1 684,52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28%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28%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2075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 седации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1 759,13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2 131,86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2 255,17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2 733,05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496,03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601,19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28%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28%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207543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Ультразвуковое исследование сердечно-сосудистой системы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75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Эхокардиография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2 647,75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3 394,39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746,64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28%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207543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Молекулярно-генетические исследования с целью диагностики онкологических заболеваний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63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EGFR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29 154,19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37 375,50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8 221,31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28%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508480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Патологоанатомические исследования биопсийного (операционного) материала с целью диагностики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онколог.заболеваний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подбора противоопухолевой ЛТ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340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Патолого-анатомическое исследование биопсийного (операционного) материала третьей категории сложности</a:t>
                      </a:r>
                      <a:b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08" marR="8208" marT="820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8 532,37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10 938,44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2 406,07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28%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208" marR="8208" marT="8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59632" y="476672"/>
            <a:ext cx="7632848" cy="792088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Отклонение тарифов по исследованиям за 2024-2025гг.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2" y="0"/>
            <a:ext cx="1124744" cy="1124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327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9" y="1988840"/>
            <a:ext cx="8064896" cy="4137323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 случае проведения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мобильными бригадами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диспансерного наблюдения работающих застрахованных лиц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 месту осуществления служебной деятельности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целях профилактики развития профессиональных заболеваний или осложнений, обострений ранее сформированных хронических неинфекционных заболеваний, применяется повышающий коэффициент к тарифам, утвержденным в Приложении №38 к Тарифному соглашению в размере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1,1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71600" y="338328"/>
            <a:ext cx="7715200" cy="1252728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Применение повышающего коэффициента при диспансерном наблюдении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2" y="0"/>
            <a:ext cx="1124744" cy="1124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441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2060848"/>
            <a:ext cx="6624736" cy="34563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Медицинские организации, оказывающие несколько видов медицинской помощи, не вправе перераспределять средства обязательного медицинского страхования, предназначенные для оказания скорой, в том числе скорой специализированной, медицинской помощи, и использовать их на предоставление других видов медицинской помощи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Скорая медицинская помощь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2768" y="2492896"/>
            <a:ext cx="5854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!</a:t>
            </a:r>
            <a:endParaRPr lang="ru-RU" sz="9600" dirty="0">
              <a:solidFill>
                <a:srgbClr val="FF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2" y="0"/>
            <a:ext cx="1124744" cy="1124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523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850106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Установление базовой ставки по СП и СЗП на 2025 год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1639482"/>
            <a:ext cx="3744416" cy="43924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Было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4048" y="1628800"/>
            <a:ext cx="3744416" cy="43924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Стало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4283968" y="3294696"/>
            <a:ext cx="648072" cy="10606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83568" y="2406588"/>
            <a:ext cx="3240360" cy="152646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Базовая ставка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менее 65 % от норматива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финансовых затрат, установленного в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территориальной программе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 стационарных условиях)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3568" y="4149080"/>
            <a:ext cx="3240360" cy="151216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Базовая ставка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менее 60 % от норматива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финансовых затрат, установленного в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территориальной программе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 условиях дневного стационара)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64088" y="2406588"/>
            <a:ext cx="3096344" cy="152646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Базовая ставка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менее 32 120,12 рублей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 стационарных условиях)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436096" y="4149080"/>
            <a:ext cx="3024336" cy="136815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Базовая ставка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менее 17 622,00 рублей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 условиях дневного стационара)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2" y="0"/>
            <a:ext cx="1124744" cy="1124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789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6059016" cy="204482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Количество КСГ по СП, СЗП и случаи ВМП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8484241"/>
              </p:ext>
            </p:extLst>
          </p:nvPr>
        </p:nvGraphicFramePr>
        <p:xfrm>
          <a:off x="971600" y="1340769"/>
          <a:ext cx="6779271" cy="4149596"/>
        </p:xfrm>
        <a:graphic>
          <a:graphicData uri="http://schemas.openxmlformats.org/drawingml/2006/table">
            <a:tbl>
              <a:tblPr/>
              <a:tblGrid>
                <a:gridCol w="3171039"/>
                <a:gridCol w="1793047"/>
                <a:gridCol w="1815185"/>
              </a:tblGrid>
              <a:tr h="18442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2024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2025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4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КСГ по СП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4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КСГ по СЗП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4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ВМП</a:t>
                      </a: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85" marR="7085" marT="7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2" y="0"/>
            <a:ext cx="1124744" cy="1124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296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0904598"/>
              </p:ext>
            </p:extLst>
          </p:nvPr>
        </p:nvGraphicFramePr>
        <p:xfrm>
          <a:off x="899592" y="1772816"/>
          <a:ext cx="7776864" cy="4248469"/>
        </p:xfrm>
        <a:graphic>
          <a:graphicData uri="http://schemas.openxmlformats.org/drawingml/2006/table">
            <a:tbl>
              <a:tblPr/>
              <a:tblGrid>
                <a:gridCol w="1240361"/>
                <a:gridCol w="3504511"/>
                <a:gridCol w="2086955"/>
                <a:gridCol w="945037"/>
              </a:tblGrid>
              <a:tr h="7565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КОД КСГ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КСГ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Профиль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КЗ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29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st16.008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Операции на центральной нервной системе и головном мозге (уровень 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Нейрохирургия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29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1" u="none" strike="sng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st16.008.1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1" u="none" strike="sng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Операции на центральной нервной системе и головном мозге (уровень 2.1)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sng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Нейрохирургия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sng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29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st16.008.2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Операции на центральной нервной системе и головном мозге (уровень 2.2)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Нейрохирургия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29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st16.008.3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Операции на центральной нервной системе и головном мозге (уровень 2.3)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Нейрохирургия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95264" y="332656"/>
            <a:ext cx="8219256" cy="858424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Подгруппы в структуре КСГ (СП)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2" y="0"/>
            <a:ext cx="1124744" cy="1124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913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978551"/>
              </p:ext>
            </p:extLst>
          </p:nvPr>
        </p:nvGraphicFramePr>
        <p:xfrm>
          <a:off x="971600" y="2060848"/>
          <a:ext cx="7344816" cy="3623809"/>
        </p:xfrm>
        <a:graphic>
          <a:graphicData uri="http://schemas.openxmlformats.org/drawingml/2006/table">
            <a:tbl>
              <a:tblPr/>
              <a:tblGrid>
                <a:gridCol w="1079509"/>
                <a:gridCol w="4969895"/>
                <a:gridCol w="1295412"/>
              </a:tblGrid>
              <a:tr h="12241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КСГ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Коэффициент относительной затратоемкости КСГ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ds14.002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Операции на кишечнике и анальной области (уровень 2)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ds14.002.1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Операции на кишечнике и анальной области (уровень 2.1)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ds14.002.2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Операции на кишечнике и анальной области (уровень 2.2)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ds25.003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Операции на сосудах (уровень 2)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ds25.003.1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Операции на сосудах (уровень 2.1)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ds25.003.2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Операции на сосудах (уровень 2.2)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Подгруппы в структуре КСГ (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СЗП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2" y="0"/>
            <a:ext cx="1124744" cy="1124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933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1412776"/>
            <a:ext cx="7704856" cy="2880320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Постановлением Правительства РФ от 27.12.2024г. №1940 «О программе государственных гарантий бесплатного оказания гражданам медицинской помощи на 2025 год и на плановый  период 2026 и 2027 годов» норматив финансовых затрат на единицу объема предоставляемой медицинской помощи больным с вирусом гепатита С в дневном стационаре по сравнению с тем же нормативом за 2024 год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снижен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 142 711,1 руб. до 113 596,0 или на 20,4%.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5616" y="338328"/>
            <a:ext cx="7632848" cy="930432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Нормативы МП по гепатиту С на 2024-2025гг.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2" y="0"/>
            <a:ext cx="1124744" cy="1124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555329"/>
              </p:ext>
            </p:extLst>
          </p:nvPr>
        </p:nvGraphicFramePr>
        <p:xfrm>
          <a:off x="1403648" y="4365105"/>
          <a:ext cx="6480720" cy="2162499"/>
        </p:xfrm>
        <a:graphic>
          <a:graphicData uri="http://schemas.openxmlformats.org/drawingml/2006/table">
            <a:tbl>
              <a:tblPr/>
              <a:tblGrid>
                <a:gridCol w="816469"/>
                <a:gridCol w="4847782"/>
                <a:gridCol w="816469"/>
              </a:tblGrid>
              <a:tr h="5101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КСГ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КСГ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з/п и прочих расходов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0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ds12.022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Лечение хронического вирусного гепатита C (уровень 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0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ds12.023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Лечение хронического вирусного гепатита C (уровень 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0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ds12.024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Лечение хронического вирусного гепатита C (уровень 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0,62%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0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ds12.025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Лечение хронического вирусного гепатита C (уровень 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0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ds12.026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Лечение хронического вирусного гепатита C (уровень 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0,43%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0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ds12.027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Лечение хронического вирусного гепатита C (уровень 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08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 txBox="1">
            <a:spLocks noChangeArrowheads="1"/>
          </p:cNvSpPr>
          <p:nvPr/>
        </p:nvSpPr>
        <p:spPr bwMode="auto">
          <a:xfrm>
            <a:off x="714375" y="188643"/>
            <a:ext cx="77724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2000" b="1" dirty="0">
              <a:solidFill>
                <a:srgbClr val="0B30CF"/>
              </a:solidFill>
              <a:latin typeface="Calibri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 bwMode="auto">
          <a:xfrm>
            <a:off x="338509" y="1052736"/>
            <a:ext cx="8617684" cy="62488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Федеральный закон от 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29.10.2010г. № 326-ФЗ </a:t>
            </a:r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«Об обязательном медицинском страховании в Российской Федерации»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41970" y="3573016"/>
            <a:ext cx="8619684" cy="684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Приказ 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Министерства здравоохранения РФ </a:t>
            </a:r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от 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28.02.2019г. №108н 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«Об утверждении правил обязательного медицинского страхования»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  <p:sp>
        <p:nvSpPr>
          <p:cNvPr id="2" name="Скругленный прямоугольник 19"/>
          <p:cNvSpPr/>
          <p:nvPr/>
        </p:nvSpPr>
        <p:spPr bwMode="auto">
          <a:xfrm>
            <a:off x="350337" y="4941168"/>
            <a:ext cx="8599370" cy="8000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«Методические рекомендации по способам оплаты медицинской помощи за счет средств ОМС» от 28.01.2025г.  (МЗ №31-2/115, ФОМС №00-10-26-2-06/965)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 bwMode="auto">
          <a:xfrm>
            <a:off x="341180" y="1772816"/>
            <a:ext cx="8617684" cy="8281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Программа </a:t>
            </a:r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государственных гарантий оказания гражданам Российской Федерации бесплатной медицинской 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помощи на 2025 год и плановый период 2026 и 2027 годов (постановление Правительства Российской Федерации от 27.12.2024г.  №1940)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66814" y="220380"/>
            <a:ext cx="7723187" cy="45858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ct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Calibri" pitchFamily="34" charset="0"/>
              </a:defRPr>
            </a:lvl1pPr>
          </a:lstStyle>
          <a:p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НОРМАТИВНЫЕ ПРАВОВЫЕ АКТЫ </a:t>
            </a:r>
            <a:endParaRPr lang="ru-RU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1241426" y="141288"/>
            <a:ext cx="7902575" cy="0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241426" y="764705"/>
            <a:ext cx="7902575" cy="1587"/>
          </a:xfrm>
          <a:prstGeom prst="line">
            <a:avLst/>
          </a:prstGeom>
          <a:ln>
            <a:solidFill>
              <a:srgbClr val="0D7CC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Скругленный прямоугольник 27"/>
          <p:cNvSpPr/>
          <p:nvPr/>
        </p:nvSpPr>
        <p:spPr bwMode="auto">
          <a:xfrm>
            <a:off x="341970" y="4365104"/>
            <a:ext cx="8629638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Приказ </a:t>
            </a:r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Министерства здравоохранения РФ от 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10.02.2023г. №44н </a:t>
            </a:r>
            <a:b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«Об утверждении требований к структуре и содержанию тарифного соглашения»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  <p:sp>
        <p:nvSpPr>
          <p:cNvPr id="1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594104" y="6585759"/>
            <a:ext cx="586408" cy="242359"/>
          </a:xfrm>
        </p:spPr>
        <p:txBody>
          <a:bodyPr/>
          <a:lstStyle/>
          <a:p>
            <a:endParaRPr lang="ru-RU" sz="1800" b="1" dirty="0">
              <a:solidFill>
                <a:srgbClr val="30527C"/>
              </a:solidFill>
              <a:latin typeface="+mn-lt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 bwMode="auto">
          <a:xfrm>
            <a:off x="369398" y="5805264"/>
            <a:ext cx="8599370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Приказы Министерства здравоохранения РФ и РС(Я)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41180" y="2708920"/>
            <a:ext cx="8589348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Программа государственных гарантий бесплатного оказания гражданам медицинской помощи в Республике Саха (Якутия) на 2025 год и на плановый период 2026 и 2027 годов (постановление Правительства РС(Я) от 30.01.2025г. №</a:t>
            </a:r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5)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2" y="0"/>
            <a:ext cx="1133922" cy="1133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691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476672"/>
            <a:ext cx="7056784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Сравнение средних тарифов медицинской помощи,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оказанных  в круглосуточном и дневном стационарах,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2020-2024 гг.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(рублей )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4619004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3" y="0"/>
            <a:ext cx="1289298" cy="1289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514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2132856"/>
            <a:ext cx="7408333" cy="3633267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Медицинским организациям: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Обеспечить исполнение плановых показателей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объемов по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всем видам медицинской помощи, в особенности по профилактическим мероприятиям (медосмотрам, диспансеризациям)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Своевременно вносить предложения по изменению планов медицинской помощи  на 2025 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Предложения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8220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05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6070556"/>
              </p:ext>
            </p:extLst>
          </p:nvPr>
        </p:nvGraphicFramePr>
        <p:xfrm>
          <a:off x="1118861" y="1988840"/>
          <a:ext cx="7230789" cy="3960437"/>
        </p:xfrm>
        <a:graphic>
          <a:graphicData uri="http://schemas.openxmlformats.org/drawingml/2006/table">
            <a:tbl>
              <a:tblPr/>
              <a:tblGrid>
                <a:gridCol w="2676930"/>
                <a:gridCol w="1252750"/>
                <a:gridCol w="1230773"/>
                <a:gridCol w="1226378"/>
                <a:gridCol w="843958"/>
              </a:tblGrid>
              <a:tr h="26055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2025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Откл-е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32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55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АПП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24 707,6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29 751,8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5 044,1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55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СЗП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6 598,0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6 809,3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211,3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55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СП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26 396,8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30 917,0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4 520,2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55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СМП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3 748,4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4 182,5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11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Мед реабилитация ВСЕГО, в том числе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1 556,6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1 737,3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55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Мед реабил АПП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239,9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278,8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55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Мед реабил СП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1 081,8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1 202,5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55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Мед реабил СЗП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256,0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55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АПП паллиативка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55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СП паллиативка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1 045,0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1 238,2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55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ТПОМС (без МТР)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64 171,1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74 777,7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10 606,6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31640" y="338328"/>
            <a:ext cx="7355160" cy="1252728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Средний размер финансового обеспечения медицинской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помощи по ТПОМС 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расчете на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застрахованное лицо, руб.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2" y="0"/>
            <a:ext cx="1124744" cy="1124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409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19672" y="188640"/>
            <a:ext cx="7067128" cy="1252728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Средние нормативы финансовых затрат на единицу объема МП, рублей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55576" y="1412776"/>
            <a:ext cx="316835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Нормативы РФ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02326" y="2132856"/>
            <a:ext cx="5948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Скорая, в том числе скорая специализированная МП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148064" y="1399521"/>
            <a:ext cx="3168352" cy="733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Нормативы РС(Я)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32273" y="2455916"/>
            <a:ext cx="2272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4 292,9 руб. (+17,4%)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верх 9"/>
          <p:cNvSpPr/>
          <p:nvPr/>
        </p:nvSpPr>
        <p:spPr>
          <a:xfrm>
            <a:off x="832652" y="2474737"/>
            <a:ext cx="484632" cy="32868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815408" y="2434087"/>
            <a:ext cx="2378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14 527,2 руб. (+11,6%)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2" y="0"/>
            <a:ext cx="1124744" cy="1124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2286065" y="2801872"/>
            <a:ext cx="4226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Профилактический медицинский осмотр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26081" y="3186079"/>
            <a:ext cx="2272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2 620,5 руб. (+17,0%)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703" y="3201398"/>
            <a:ext cx="5492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811113" y="3171204"/>
            <a:ext cx="2387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10 592,1 руб. (+32,8%)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63718" y="3429000"/>
            <a:ext cx="1928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Диспансеризации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70997" y="3883206"/>
            <a:ext cx="2272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3 202,7 руб. (+17,1%)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998" y="3905665"/>
            <a:ext cx="5492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5854738" y="3876066"/>
            <a:ext cx="2378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10 837,9 руб. (+11,3%)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52403" y="4209549"/>
            <a:ext cx="3013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Посещения с иными целями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50698" y="4578881"/>
            <a:ext cx="1930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372,1 руб. (-3,6%)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трелка вниз 23"/>
          <p:cNvSpPr/>
          <p:nvPr/>
        </p:nvSpPr>
        <p:spPr>
          <a:xfrm>
            <a:off x="950021" y="4578881"/>
            <a:ext cx="432048" cy="3909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5905159" y="4615769"/>
            <a:ext cx="2156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1 504,0 руб. (+9,5%)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9138" y="4615769"/>
            <a:ext cx="5492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3585289" y="4985101"/>
            <a:ext cx="1806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Неотложная МП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57559" y="5273556"/>
            <a:ext cx="2099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983,6 руб. (+17,6%)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06" y="5304562"/>
            <a:ext cx="5492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5981150" y="5275145"/>
            <a:ext cx="2272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3 975,7 руб. (+33,5%)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052403" y="5620190"/>
            <a:ext cx="3009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Обращения с заболеваниями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572855" y="5956782"/>
            <a:ext cx="2272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2 064,7 руб. (+10,4%)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838" y="5954155"/>
            <a:ext cx="5492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5980272" y="5956782"/>
            <a:ext cx="2272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8 691,7 руб. (+30,5%)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00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  <a:noFill/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19256" cy="936104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Новеллы в оказании медицинской помощи в амбулаторно-поликлинических условиях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268760"/>
            <a:ext cx="7920880" cy="3753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Впервые установлены объемы и нормативы финансовых затрат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844824"/>
            <a:ext cx="2736304" cy="1060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Диспансеризация для оценки репродуктивного здоровья мужчин и женщин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83310" y="1844824"/>
            <a:ext cx="2293404" cy="106113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ПЭТ/КТ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45103" y="1844824"/>
            <a:ext cx="2880320" cy="10605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Школа для больных с хроническими заболеваниями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Школа сахарного диабета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47664" y="3068960"/>
            <a:ext cx="2592288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Центры здоровья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716016" y="3068960"/>
            <a:ext cx="3384376" cy="914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ОФЭТ/КТ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50381" y="4293096"/>
            <a:ext cx="4464496" cy="15624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Подушевой норматив финансирования медицинской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помощи в амбулаторных условиях не включает в себя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на оплату телемедицинских консультаций,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проведенных медицинскими организациями, не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имеющими прикрепленного населения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148063" y="4293096"/>
            <a:ext cx="3477359" cy="15624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Расширение применения искусственного интеллекта:</a:t>
            </a:r>
          </a:p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проведение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маммографических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исследований;</a:t>
            </a:r>
          </a:p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проведение рентгенографии;</a:t>
            </a:r>
          </a:p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проведение флюорографии грудной клетки;</a:t>
            </a:r>
          </a:p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компьютерной томографии органов грудной клетки;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2" y="0"/>
            <a:ext cx="1124744" cy="1124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640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591221"/>
            <a:ext cx="7956872" cy="44973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363272" cy="1074448"/>
          </a:xfrm>
        </p:spPr>
        <p:txBody>
          <a:bodyPr>
            <a:normAutofit/>
          </a:bodyPr>
          <a:lstStyle/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Коэффициент дифференциации (постановление Правительства РФ от 05.05.2012г. №462)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55576" y="2297046"/>
            <a:ext cx="1728192" cy="914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Субвенция ФОМС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2910525" y="2511930"/>
            <a:ext cx="57606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074111" y="2269130"/>
            <a:ext cx="144016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КД 3,384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094582" y="2270195"/>
            <a:ext cx="144016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Кдост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1,050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888525" y="3867335"/>
            <a:ext cx="1656184" cy="914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 РС(Я)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4099748" y="4072001"/>
            <a:ext cx="64807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364088" y="3867335"/>
            <a:ext cx="141845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КД 3,552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2" y="0"/>
            <a:ext cx="1124744" cy="1124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649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7347477"/>
              </p:ext>
            </p:extLst>
          </p:nvPr>
        </p:nvGraphicFramePr>
        <p:xfrm>
          <a:off x="1547664" y="1124744"/>
          <a:ext cx="5509378" cy="5682091"/>
        </p:xfrm>
        <a:graphic>
          <a:graphicData uri="http://schemas.openxmlformats.org/drawingml/2006/table">
            <a:tbl>
              <a:tblPr/>
              <a:tblGrid>
                <a:gridCol w="569935"/>
                <a:gridCol w="2837805"/>
                <a:gridCol w="1033009"/>
                <a:gridCol w="1068629"/>
              </a:tblGrid>
              <a:tr h="5590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медицинской организации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КД по постановлению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КД по постановлению 462 (для паллиативной МП)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Абыйский улус (район)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3,5211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3,779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Алданский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3,1618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3,270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Аллаиховский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улус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4,2896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4,604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Амгинский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улус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3,1664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3,256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Анабарский улус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3,4876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3,743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Булунский улус (район)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4,0277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4,323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Верхневилюйский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улус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3,2829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3,379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Верхнеколымский улус (район)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3,5496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3,809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Верхоянский улус (район)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3,7126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3,958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Вилюйский улус (район)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3,1762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3,269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Горный улус (район)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3,2136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3,324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Жиганский улус (район)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3,5607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3,821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Кобяйский улус (район)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3,1916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3,363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Ленский район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3,1298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3,221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Мегино-кангаласский улус (район)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3,1399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3,212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Мирнинский район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3,0827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3,173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Момский район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3,8142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4,093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Намский улус (район)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3,1352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3,211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Нерюнгринский район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3,1222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3,204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Нижнеколымский улус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3,5999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3,863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Нюрбинский улус (район)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3,1501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3,242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Оймяконский улус (район)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3,7334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3,976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Олекминский улус (район)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3,2306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3,381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Оленекский улус (район)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3,7644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4,040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Среднеколымский улус (район)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3,6369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3,903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Сунтарский улус (район)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3,1702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3,266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Таттинский улус (район)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3,1479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3,230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Томпонский улус (район)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3,2443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3,442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Усть-Алданский улус (район)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3,2077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3,288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Усть-Майский улус (район)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3,3588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3,587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Усть-Янский улус (район)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3,6665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3,935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Хангаласский улус (район)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3,1261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3,205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Чурапчинский улус (район)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3,1415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3,217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9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Эвено-Бытантайский национальный улус (район)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3,8391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4,120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Якутск 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3,0504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3,118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для МО, находящихся за пределами РС (Я)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2,9791</a:t>
                      </a:r>
                    </a:p>
                  </a:txBody>
                  <a:tcPr marL="4785" marR="4785" marT="4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3,045</a:t>
                      </a:r>
                    </a:p>
                  </a:txBody>
                  <a:tcPr marL="4785" marR="4785" marT="47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416824" cy="1074448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Значение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коэффициента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дифференциации  (Приложение №23 в ТС)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2" y="0"/>
            <a:ext cx="1124744" cy="1124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81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Подходы к формированию подушевых нормативов финансирования медицинской помощи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340768"/>
            <a:ext cx="8136904" cy="10081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Дифференцированный подушевой норматив финансирования центральных районных, районных и участковых больниц не может быть ниже дифференцированного подушевого норматива финансирования для медицинских организаций, обслуживающих взрослое городское население 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492896"/>
            <a:ext cx="8136904" cy="11521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Дифференцированный подушевой норматив финансирования для федеральных медицинских организаций (за исключением образовательных организаций высшего образования), а также негосударственных медицинских организаций, являющихся единственными в конкретном населенном пункте, не может быть ниже подушевого норматива финансирования для медицинских организаций, расположенных в крупных городах – административном центре (столице) субъекта РФ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3861048"/>
            <a:ext cx="8136904" cy="27363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Недопустимо установление понижающих коэффициентов уровня расходов медицинских организаций (КДур) и коэффициентов достижения целевых показателей уровня заработной платы медицинских работников (КДзп) для:</a:t>
            </a:r>
          </a:p>
          <a:p>
            <a:pPr algn="ctr"/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медицинских организаций, обслуживающих только детское население;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федеральных медицинских организаций (за исключением образовательных организаций высшего образования); 	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негосударственных медицинских организаций, единственных в конкретном населенном пункте; 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для центральных районных, районных (в том числе межрайонных) и участковых больниц, обслуживающих </a:t>
            </a:r>
            <a:r>
              <a:rPr lang="ru-RU" sz="1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взрослое население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2" y="0"/>
            <a:ext cx="1124744" cy="1124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434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 txBox="1">
            <a:spLocks noGrp="1"/>
          </p:cNvSpPr>
          <p:nvPr>
            <p:ph idx="1"/>
          </p:nvPr>
        </p:nvSpPr>
        <p:spPr>
          <a:xfrm>
            <a:off x="467544" y="1124745"/>
            <a:ext cx="8352927" cy="936104"/>
          </a:xfrm>
          <a:prstGeom prst="roundRect">
            <a:avLst/>
          </a:prstGeom>
          <a:gradFill rotWithShape="1">
            <a:gsLst>
              <a:gs pos="0">
                <a:srgbClr val="7CCA62">
                  <a:tint val="70000"/>
                  <a:satMod val="130000"/>
                </a:srgbClr>
              </a:gs>
              <a:gs pos="43000">
                <a:srgbClr val="7CCA62">
                  <a:tint val="44000"/>
                  <a:satMod val="165000"/>
                </a:srgbClr>
              </a:gs>
              <a:gs pos="93000">
                <a:srgbClr val="7CCA62">
                  <a:tint val="15000"/>
                  <a:satMod val="165000"/>
                </a:srgbClr>
              </a:gs>
              <a:gs pos="100000">
                <a:srgbClr val="7CCA62">
                  <a:tint val="5000"/>
                  <a:satMod val="250000"/>
                </a:srgbClr>
              </a:gs>
            </a:gsLst>
            <a:path path="circle">
              <a:fillToRect l="50000" t="130000" r="50000" b="-30000"/>
            </a:path>
          </a:gradFill>
          <a:ln w="9525" cap="flat" cmpd="sng" algn="ctr">
            <a:solidFill>
              <a:srgbClr val="7CCA62">
                <a:shade val="50000"/>
                <a:satMod val="103000"/>
              </a:srgbClr>
            </a:solidFill>
            <a:prstDash val="solid"/>
          </a:ln>
          <a:effectLst>
            <a:outerShdw blurRad="57150" dist="38100" dir="5400000" algn="ctr" rotWithShape="0">
              <a:srgbClr val="7CCA62">
                <a:shade val="9000"/>
                <a:satMod val="105000"/>
                <a:alpha val="48000"/>
              </a:srgb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268288" algn="l"/>
              </a:tabLst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Фельдшерский/фельдшерско-акушерский пункт, обслуживающий до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100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жителей –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применяется коэффициент уровня 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 размере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0,9 –</a:t>
            </a:r>
          </a:p>
          <a:p>
            <a:pPr marL="0" lvl="0" indent="0" algn="ctr">
              <a:buNone/>
              <a:tabLst>
                <a:tab pos="268288" algn="l"/>
              </a:tabLst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4 614,2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тыс.руб. в год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293496" cy="1008112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Финансовое обеспечение фельдшерских/фельдшерско-акушерских пунктов в среднем: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3"/>
          <p:cNvSpPr txBox="1">
            <a:spLocks/>
          </p:cNvSpPr>
          <p:nvPr/>
        </p:nvSpPr>
        <p:spPr>
          <a:xfrm>
            <a:off x="501932" y="2204865"/>
            <a:ext cx="8352928" cy="936104"/>
          </a:xfrm>
          <a:prstGeom prst="roundRect">
            <a:avLst/>
          </a:prstGeom>
          <a:gradFill rotWithShape="1">
            <a:gsLst>
              <a:gs pos="0">
                <a:srgbClr val="7CCA62">
                  <a:tint val="70000"/>
                  <a:satMod val="130000"/>
                </a:srgbClr>
              </a:gs>
              <a:gs pos="43000">
                <a:srgbClr val="7CCA62">
                  <a:tint val="44000"/>
                  <a:satMod val="165000"/>
                </a:srgbClr>
              </a:gs>
              <a:gs pos="93000">
                <a:srgbClr val="7CCA62">
                  <a:tint val="15000"/>
                  <a:satMod val="165000"/>
                </a:srgbClr>
              </a:gs>
              <a:gs pos="100000">
                <a:srgbClr val="7CCA62">
                  <a:tint val="5000"/>
                  <a:satMod val="250000"/>
                </a:srgbClr>
              </a:gs>
            </a:gsLst>
            <a:path path="circle">
              <a:fillToRect l="50000" t="130000" r="50000" b="-30000"/>
            </a:path>
          </a:gradFill>
          <a:ln w="9525" cap="flat" cmpd="sng" algn="ctr">
            <a:solidFill>
              <a:srgbClr val="7CCA62">
                <a:shade val="50000"/>
                <a:satMod val="103000"/>
              </a:srgbClr>
            </a:solidFill>
            <a:prstDash val="solid"/>
          </a:ln>
          <a:effectLst>
            <a:outerShdw blurRad="57150" dist="38100" dir="5400000" algn="ctr" rotWithShape="0">
              <a:srgbClr val="7CCA62">
                <a:shade val="9000"/>
                <a:satMod val="105000"/>
                <a:alpha val="48000"/>
              </a:srgbClr>
            </a:outerShdw>
          </a:effectLst>
        </p:spPr>
        <p:txBody>
          <a:bodyPr vert="horz" rtlCol="0" anchor="ctr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Clr>
                <a:srgbClr val="0BD0D9"/>
              </a:buClr>
              <a:buNone/>
              <a:tabLst>
                <a:tab pos="268288" algn="l"/>
              </a:tabLst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Фельдшерский/фельдшерско-акушерский пункт, обслуживающий от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100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до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900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жителей –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5 126,9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тыс.руб. в год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1932" y="3284984"/>
            <a:ext cx="8318539" cy="936104"/>
          </a:xfrm>
          <a:prstGeom prst="roundRect">
            <a:avLst/>
          </a:prstGeom>
          <a:gradFill rotWithShape="1">
            <a:gsLst>
              <a:gs pos="0">
                <a:srgbClr val="7CCA62">
                  <a:tint val="70000"/>
                  <a:satMod val="130000"/>
                </a:srgbClr>
              </a:gs>
              <a:gs pos="43000">
                <a:srgbClr val="7CCA62">
                  <a:tint val="44000"/>
                  <a:satMod val="165000"/>
                </a:srgbClr>
              </a:gs>
              <a:gs pos="93000">
                <a:srgbClr val="7CCA62">
                  <a:tint val="15000"/>
                  <a:satMod val="165000"/>
                </a:srgbClr>
              </a:gs>
              <a:gs pos="100000">
                <a:srgbClr val="7CCA62">
                  <a:tint val="5000"/>
                  <a:satMod val="250000"/>
                </a:srgbClr>
              </a:gs>
            </a:gsLst>
            <a:path path="circle">
              <a:fillToRect l="50000" t="130000" r="50000" b="-30000"/>
            </a:path>
          </a:gradFill>
          <a:ln w="9525" cap="flat" cmpd="sng" algn="ctr">
            <a:solidFill>
              <a:srgbClr val="7CCA62">
                <a:shade val="50000"/>
                <a:satMod val="103000"/>
              </a:srgbClr>
            </a:solidFill>
            <a:prstDash val="solid"/>
          </a:ln>
          <a:effectLst>
            <a:outerShdw blurRad="57150" dist="38100" dir="5400000" algn="ctr" rotWithShape="0">
              <a:srgbClr val="7CCA62">
                <a:shade val="9000"/>
                <a:satMod val="105000"/>
                <a:alpha val="48000"/>
              </a:srgbClr>
            </a:outerShdw>
          </a:effectLst>
        </p:spPr>
        <p:txBody>
          <a:bodyPr rtlCol="0" anchor="ctr"/>
          <a:lstStyle/>
          <a:p>
            <a:pPr lvl="0" algn="ctr"/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Фельдшерский/фельдшерско-акушерский пункт, обслуживающий от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900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до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1500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жителей –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10 253,8 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тыс.руб. в год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1932" y="4365104"/>
            <a:ext cx="8328940" cy="1000132"/>
          </a:xfrm>
          <a:prstGeom prst="roundRect">
            <a:avLst/>
          </a:prstGeom>
          <a:gradFill rotWithShape="1">
            <a:gsLst>
              <a:gs pos="0">
                <a:srgbClr val="7CCA62">
                  <a:tint val="70000"/>
                  <a:satMod val="130000"/>
                </a:srgbClr>
              </a:gs>
              <a:gs pos="43000">
                <a:srgbClr val="7CCA62">
                  <a:tint val="44000"/>
                  <a:satMod val="165000"/>
                </a:srgbClr>
              </a:gs>
              <a:gs pos="93000">
                <a:srgbClr val="7CCA62">
                  <a:tint val="15000"/>
                  <a:satMod val="165000"/>
                </a:srgbClr>
              </a:gs>
              <a:gs pos="100000">
                <a:srgbClr val="7CCA62">
                  <a:tint val="5000"/>
                  <a:satMod val="250000"/>
                </a:srgbClr>
              </a:gs>
            </a:gsLst>
            <a:path path="circle">
              <a:fillToRect l="50000" t="130000" r="50000" b="-30000"/>
            </a:path>
          </a:gradFill>
          <a:ln w="9525" cap="flat" cmpd="sng" algn="ctr">
            <a:solidFill>
              <a:srgbClr val="7CCA62">
                <a:shade val="50000"/>
                <a:satMod val="103000"/>
              </a:srgbClr>
            </a:solidFill>
            <a:prstDash val="solid"/>
          </a:ln>
          <a:effectLst>
            <a:outerShdw blurRad="57150" dist="38100" dir="5400000" algn="ctr" rotWithShape="0">
              <a:srgbClr val="7CCA62">
                <a:shade val="9000"/>
                <a:satMod val="105000"/>
                <a:alpha val="48000"/>
              </a:srgbClr>
            </a:outerShdw>
          </a:effectLst>
        </p:spPr>
        <p:txBody>
          <a:bodyPr rtlCol="0" anchor="ctr"/>
          <a:lstStyle/>
          <a:p>
            <a:pPr lvl="0" algn="ctr"/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Фельдшерский/фельдшерско-акушерский пункт, обслуживающий от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1500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до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2000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жителей –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12 189,6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тыс.руб. в год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01932" y="5517232"/>
            <a:ext cx="8329911" cy="1071570"/>
          </a:xfrm>
          <a:prstGeom prst="roundRect">
            <a:avLst/>
          </a:prstGeom>
          <a:gradFill rotWithShape="1">
            <a:gsLst>
              <a:gs pos="0">
                <a:srgbClr val="7CCA62">
                  <a:tint val="70000"/>
                  <a:satMod val="130000"/>
                </a:srgbClr>
              </a:gs>
              <a:gs pos="43000">
                <a:srgbClr val="7CCA62">
                  <a:tint val="44000"/>
                  <a:satMod val="165000"/>
                </a:srgbClr>
              </a:gs>
              <a:gs pos="93000">
                <a:srgbClr val="7CCA62">
                  <a:tint val="15000"/>
                  <a:satMod val="165000"/>
                </a:srgbClr>
              </a:gs>
              <a:gs pos="100000">
                <a:srgbClr val="7CCA62">
                  <a:tint val="5000"/>
                  <a:satMod val="250000"/>
                </a:srgbClr>
              </a:gs>
            </a:gsLst>
            <a:path path="circle">
              <a:fillToRect l="50000" t="130000" r="50000" b="-30000"/>
            </a:path>
          </a:gradFill>
          <a:ln w="9525" cap="flat" cmpd="sng" algn="ctr">
            <a:solidFill>
              <a:srgbClr val="7CCA62">
                <a:shade val="50000"/>
                <a:satMod val="103000"/>
              </a:srgbClr>
            </a:solidFill>
            <a:prstDash val="solid"/>
          </a:ln>
          <a:effectLst>
            <a:outerShdw blurRad="57150" dist="38100" dir="5400000" algn="ctr" rotWithShape="0">
              <a:srgbClr val="7CCA62">
                <a:shade val="9000"/>
                <a:satMod val="105000"/>
                <a:alpha val="48000"/>
              </a:srgbClr>
            </a:outerShdw>
          </a:effectLst>
        </p:spPr>
        <p:txBody>
          <a:bodyPr rtlCol="0" anchor="ctr"/>
          <a:lstStyle/>
          <a:p>
            <a:pPr lvl="0" algn="ctr"/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Фельдшерский/фельдшерско-акушерский пункт, обслуживающий от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2000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жителей –  применяется  коэффициент  уровня  в  размере    1,01 –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12 311,5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тыс.руб. в год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2" y="0"/>
            <a:ext cx="1124744" cy="1124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800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1427</TotalTime>
  <Words>2106</Words>
  <Application>Microsoft Office PowerPoint</Application>
  <PresentationFormat>Экран (4:3)</PresentationFormat>
  <Paragraphs>630</Paragraphs>
  <Slides>22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Волна</vt:lpstr>
      <vt:lpstr>Тарифная политика в 2025 году</vt:lpstr>
      <vt:lpstr>Презентация PowerPoint</vt:lpstr>
      <vt:lpstr>Средний размер финансового обеспечения медицинской помощи по ТПОМС в расчете на  1 застрахованное лицо, руб.</vt:lpstr>
      <vt:lpstr>Средние нормативы финансовых затрат на единицу объема МП, рублей</vt:lpstr>
      <vt:lpstr>Новеллы в оказании медицинской помощи в амбулаторно-поликлинических условиях</vt:lpstr>
      <vt:lpstr>Коэффициент дифференциации (постановление Правительства РФ от 05.05.2012г. №462)</vt:lpstr>
      <vt:lpstr>Значение коэффициента дифференциации  (Приложение №23 в ТС)</vt:lpstr>
      <vt:lpstr>Подходы к формированию подушевых нормативов финансирования медицинской помощи</vt:lpstr>
      <vt:lpstr>Финансовое обеспечение фельдшерских/фельдшерско-акушерских пунктов в среднем:</vt:lpstr>
      <vt:lpstr>Финансовое обеспечение ФАП/ФП в 2025 году</vt:lpstr>
      <vt:lpstr>  </vt:lpstr>
      <vt:lpstr>Отклонение тарифов по исследованиям за 2024-2025гг. </vt:lpstr>
      <vt:lpstr>Применение повышающего коэффициента при диспансерном наблюдении</vt:lpstr>
      <vt:lpstr>Скорая медицинская помощь</vt:lpstr>
      <vt:lpstr>Установление базовой ставки по СП и СЗП на 2025 год </vt:lpstr>
      <vt:lpstr>Количество КСГ по СП, СЗП и случаи ВМП</vt:lpstr>
      <vt:lpstr>Подгруппы в структуре КСГ (СП)</vt:lpstr>
      <vt:lpstr>Подгруппы в структуре КСГ (СЗП)</vt:lpstr>
      <vt:lpstr>Нормативы МП по гепатиту С на 2024-2025гг.</vt:lpstr>
      <vt:lpstr>Сравнение средних тарифов медицинской помощи, оказанных  в круглосуточном и дневном стационарах,  в 2020-2024 гг. (рублей ) </vt:lpstr>
      <vt:lpstr>Предложения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Новое в Тарифном соглашении на оплату медицинской помощи, оказываемой в объеме Территориальной программы ОМС РС(Я) на 2025 год</dc:title>
  <dc:creator>Tihonova</dc:creator>
  <cp:lastModifiedBy>Tihonova</cp:lastModifiedBy>
  <cp:revision>104</cp:revision>
  <dcterms:created xsi:type="dcterms:W3CDTF">2025-02-06T01:28:49Z</dcterms:created>
  <dcterms:modified xsi:type="dcterms:W3CDTF">2025-03-12T10:26:55Z</dcterms:modified>
</cp:coreProperties>
</file>